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5"/>
  </p:notesMasterIdLst>
  <p:sldIdLst>
    <p:sldId id="257" r:id="rId2"/>
    <p:sldId id="261" r:id="rId3"/>
    <p:sldId id="282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B7C65A49-758A-A354-85EC-92E09BA9B304}" name="Usuari convidat" initials="Uc" userId="S::urn:spo:anon#afb83367a103b51a9fcdd699e1b2c425b4abb74d4655e485d97ccf34d5650b6d::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D7B0BEB-153A-42E2-B013-A7151EC5552A}" v="3" dt="2023-07-15T08:59:42.043"/>
    <p1510:client id="{33AC5C07-6D1B-DD3F-380D-37E95FF28233}" v="2" dt="2022-10-07T08:28:09.157"/>
    <p1510:client id="{B47FF0FF-6D7E-D316-14FD-015F90C50638}" v="10" dt="2022-10-07T07:08:30.403"/>
    <p1510:client id="{DF26AB41-06A9-4150-9800-A74D8896522F}" v="2" dt="2023-02-06T07:07:29.76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6" d="100"/>
          <a:sy n="86" d="100"/>
        </p:scale>
        <p:origin x="533" y="8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11" Type="http://schemas.microsoft.com/office/2018/10/relationships/authors" Target="authors.xml"/><Relationship Id="rId5" Type="http://schemas.openxmlformats.org/officeDocument/2006/relationships/notesMaster" Target="notesMasters/notesMaster1.xml"/><Relationship Id="rId10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B91FD9-0623-432F-BAED-71C40AF8C5D5}" type="datetimeFigureOut">
              <a:rPr lang="en-GB" smtClean="0"/>
              <a:t>15/07/2023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630B59-40D8-49AE-8CEA-95EE45F3F3F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31297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6" name="Google Shape;86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" name="Google Shape;87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91B97E-8A05-9F0F-6E5D-E4FF73B1707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319B0AC-3948-269A-7B68-7580A3F04D5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6B26FB2-D413-792B-3EC3-4F5461DECB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4C2CFF-D487-412F-960F-1CCC41B2DFD4}" type="datetime1">
              <a:rPr lang="en-GB" smtClean="0"/>
              <a:t>15/07/2023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5119F2E-DCF6-7895-4427-998411F9EA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6413CB-D1DD-76CB-34D1-5C307B2373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599A3-F559-4B56-A33D-55D96D57216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346443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D9ADE2-C883-D6B4-C5CD-C8216D1E57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D495434-B8C5-1F69-4563-B3BCDFD1632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86D714D-E7EE-A65C-FE82-615B502DA4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9E12F0-0756-4DB0-9110-F03E89B76BAF}" type="datetime1">
              <a:rPr lang="en-GB" smtClean="0"/>
              <a:t>15/07/2023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276A95-DB03-C4DB-E1C3-9B6FAA19C8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D1DBD98-B9A6-0360-C4BB-456308B2D0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599A3-F559-4B56-A33D-55D96D57216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256297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4A5ED31-3861-DBA2-3549-3AAD9A703B6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DAF38EB-0DB3-FB7D-00FC-3A624116EE9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1E9B0F9-72A1-DD49-4B38-904F8ECA9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3C2FF8-4964-4B6C-B39E-F2E7AF114F19}" type="datetime1">
              <a:rPr lang="en-GB" smtClean="0"/>
              <a:t>15/07/2023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EE795FF-61BE-9438-A71A-72314DFE67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9F2470A-04C7-2E8A-53A3-8541393838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599A3-F559-4B56-A33D-55D96D57216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89743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575A5D-B5D5-BE89-4644-3FC9861D3E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CB8E27-90EE-92FF-957D-9E338825EF6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799947-5CC4-93F4-920A-00D79BDB13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096D17-FA88-450E-AA6A-1AB56D7F88A6}" type="datetime1">
              <a:rPr lang="en-GB" smtClean="0"/>
              <a:t>15/07/2023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11A4671-E090-C322-3CE1-ED1EE86E63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C7E2E0D-BCEC-A928-88B2-2CBBE73EF7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599A3-F559-4B56-A33D-55D96D57216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94964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3B9490-21D4-6740-10F6-AB38969CDE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F63D51D-31B5-AF74-C2BE-659EE0DA6B8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E288A44-DEE3-60E4-F610-E258448021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E1F10-6532-435F-93EB-C6CA9932B3CE}" type="datetime1">
              <a:rPr lang="en-GB" smtClean="0"/>
              <a:t>15/07/2023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7CF924-EDD9-9E97-1113-2DB6B27707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22D61E-403C-77F7-8658-565E8A2C1A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599A3-F559-4B56-A33D-55D96D57216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471676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54DB04-BBB3-328B-2D21-7C5C2F7FD9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FD63108-20CE-491A-D106-D364C00E99C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56E3824-61C7-1524-25BD-95ED7AE613C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28E9A57-FB9C-82DD-17BE-58E9B88D35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A515C-19CD-4ED6-9DE2-152438EAEF1E}" type="datetime1">
              <a:rPr lang="en-GB" smtClean="0"/>
              <a:t>15/07/2023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20C2550-7D0B-77CF-44B4-C5107D0D46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18518AB-8D05-8B7C-D609-D391D8E66A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599A3-F559-4B56-A33D-55D96D57216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772930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42BA39-E5A5-36A5-FE74-9EB236DF6B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AC96CC8-894D-0ECC-1E62-99E420D1C97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94D2457-036B-47CD-BDF8-F3780AD3279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E963FC1-8521-4D58-3369-62B097CC099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5881FFA-F378-1C2C-5297-C2B621C8352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CB5F3D3-573B-4C36-C717-BED9B35A72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1D0156-6950-42C2-BD47-6668DFD17DBB}" type="datetime1">
              <a:rPr lang="en-GB" smtClean="0"/>
              <a:t>15/07/2023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0320BCC-C638-A5CC-D4E8-83CD6A4F15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BD705FA-EA12-3BB5-0226-B8231343D4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599A3-F559-4B56-A33D-55D96D57216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703080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8DE420-68FE-129D-C655-DA299304EA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778AFDF-4423-DEB1-5AF7-C08C87746E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CB8286-F036-48F6-81E3-A741029DEC10}" type="datetime1">
              <a:rPr lang="en-GB" smtClean="0"/>
              <a:t>15/07/2023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261E5BE-E316-A6F4-86C3-0FC7310E1E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C20B9E6-0700-837A-959B-9A4F776094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599A3-F559-4B56-A33D-55D96D57216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141396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78A3437-CB21-D97A-F9B1-AEF2086CDF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9F962C-BCE7-4384-9BF9-0189454982A1}" type="datetime1">
              <a:rPr lang="en-GB" smtClean="0"/>
              <a:t>15/07/2023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090ABB1-AE98-91E2-3EDD-727FDEEE35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52419EE-F71C-AAFE-92D6-84D7CFBAF5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599A3-F559-4B56-A33D-55D96D57216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989727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64783D-4479-69DF-8318-AC231310D5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1D3920-415E-CD9F-22FF-4CAD5F6D07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1694A8F-2F42-56AA-D4DA-9E762402FCE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0FBC1EE-BE89-1A65-6646-D47BB9F6FC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DABAB4-4A2B-46DC-8638-EA1B58837236}" type="datetime1">
              <a:rPr lang="en-GB" smtClean="0"/>
              <a:t>15/07/2023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838D73B-07FC-8F65-4C32-1E20F9B38B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DC1DF6E-A389-D18F-D725-17B5EFC313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599A3-F559-4B56-A33D-55D96D57216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036255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699A4C-17CE-68D4-7787-BDB3BC0D99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51E4A45-7A89-2E2A-325D-0E509E798FF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EB081AE-59F4-A411-483B-B225E910312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6C57285-2F23-D0BA-388A-58007415BE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AF5109-A956-4B24-B1B6-D8AEFDE07083}" type="datetime1">
              <a:rPr lang="en-GB" smtClean="0"/>
              <a:t>15/07/2023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710DA06-6BF6-3E39-D54F-3A54DFCA1C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9500167-E246-4ED3-CE6F-F8228C018A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599A3-F559-4B56-A33D-55D96D57216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886616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DCBBB01-20B1-8013-A3F4-C3B1EC3667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80913D1-C10D-7F72-D2E9-7A202AC76F3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A2B673-0344-A91E-3BFD-5693ABFE03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B34227-8152-4DF7-8897-C7EF65862C11}" type="datetime1">
              <a:rPr lang="en-GB" smtClean="0"/>
              <a:t>15/07/2023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AEA41BE-86E1-ECD3-529C-46F47AFD390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103325-5135-F595-308F-97B710BED8F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599A3-F559-4B56-A33D-55D96D57216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999368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marc.botifoll@icn2.cat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hyperlink" Target="mailto:arbiol@icrea.cat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emf"/><Relationship Id="rId4" Type="http://schemas.openxmlformats.org/officeDocument/2006/relationships/image" Target="../media/image4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emf"/><Relationship Id="rId4" Type="http://schemas.openxmlformats.org/officeDocument/2006/relationships/image" Target="../media/image8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"/>
          <p:cNvSpPr txBox="1">
            <a:spLocks noGrp="1"/>
          </p:cNvSpPr>
          <p:nvPr>
            <p:ph type="ctrTitle"/>
          </p:nvPr>
        </p:nvSpPr>
        <p:spPr>
          <a:xfrm>
            <a:off x="1645928" y="1041400"/>
            <a:ext cx="8900141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 fontScale="90000"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None/>
            </a:pPr>
            <a:r>
              <a:rPr lang="en-US" sz="9600" b="1">
                <a:cs typeface="Arial" panose="020B0604020202020204" pitchFamily="34" charset="0"/>
              </a:rPr>
              <a:t>Si - </a:t>
            </a:r>
            <a:r>
              <a:rPr lang="en-US" sz="9600" b="1" err="1">
                <a:cs typeface="Arial" panose="020B0604020202020204" pitchFamily="34" charset="0"/>
              </a:rPr>
              <a:t>SiGe</a:t>
            </a:r>
            <a:br>
              <a:rPr lang="en-US" sz="9600" b="1">
                <a:cs typeface="Arial" panose="020B0604020202020204" pitchFamily="34" charset="0"/>
              </a:rPr>
            </a:br>
            <a:r>
              <a:rPr lang="en-US" sz="4900" b="1">
                <a:cs typeface="Arial" panose="020B0604020202020204" pitchFamily="34" charset="0"/>
              </a:rPr>
              <a:t>- SQ21_160_5,6,7</a:t>
            </a:r>
            <a:br>
              <a:rPr lang="en-US" sz="9600" b="1"/>
            </a:br>
            <a:endParaRPr sz="3100" b="1"/>
          </a:p>
        </p:txBody>
      </p:sp>
      <p:sp>
        <p:nvSpPr>
          <p:cNvPr id="90" name="Google Shape;90;p1"/>
          <p:cNvSpPr txBox="1">
            <a:spLocks noGrp="1"/>
          </p:cNvSpPr>
          <p:nvPr>
            <p:ph type="subTitle" idx="1"/>
          </p:nvPr>
        </p:nvSpPr>
        <p:spPr>
          <a:xfrm>
            <a:off x="6756041" y="3892055"/>
            <a:ext cx="5083884" cy="12016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l">
              <a:lnSpc>
                <a:spcPct val="170000"/>
              </a:lnSpc>
              <a:spcBef>
                <a:spcPts val="0"/>
              </a:spcBef>
              <a:buClr>
                <a:schemeClr val="dk1"/>
              </a:buClr>
              <a:buSzPts val="2000"/>
            </a:pPr>
            <a:r>
              <a:rPr lang="en-GB" sz="2000"/>
              <a:t>Marc Botifoll     </a:t>
            </a:r>
            <a:r>
              <a:rPr lang="en-GB" sz="2000" u="sng">
                <a:solidFill>
                  <a:schemeClr val="hlink"/>
                </a:solidFill>
                <a:hlinkClick r:id="rId3"/>
              </a:rPr>
              <a:t>marc.botifoll@icn2.cat</a:t>
            </a:r>
            <a:endParaRPr lang="en-GB" sz="2000" u="sng">
              <a:solidFill>
                <a:schemeClr val="hlink"/>
              </a:solidFill>
            </a:endParaRPr>
          </a:p>
          <a:p>
            <a:pPr algn="l">
              <a:lnSpc>
                <a:spcPct val="170000"/>
              </a:lnSpc>
              <a:spcBef>
                <a:spcPts val="0"/>
              </a:spcBef>
              <a:buClr>
                <a:schemeClr val="dk1"/>
              </a:buClr>
              <a:buSzPts val="2000"/>
            </a:pPr>
            <a:r>
              <a:rPr lang="en-US" sz="2000"/>
              <a:t>Jordi Arbiol       </a:t>
            </a:r>
            <a:r>
              <a:rPr lang="en-US" sz="2000" u="sng">
                <a:solidFill>
                  <a:schemeClr val="hlink"/>
                </a:solidFill>
                <a:hlinkClick r:id="rId4"/>
              </a:rPr>
              <a:t>arbiol@icrea.cat</a:t>
            </a:r>
            <a:endParaRPr sz="2000"/>
          </a:p>
          <a:p>
            <a:pPr marL="0" lvl="0" indent="0" algn="ctr" rtl="0">
              <a:lnSpc>
                <a:spcPct val="17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endParaRPr sz="2000"/>
          </a:p>
          <a:p>
            <a:pPr marL="0" lvl="0" indent="0" algn="ctr" rtl="0">
              <a:lnSpc>
                <a:spcPct val="17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endParaRPr sz="2000"/>
          </a:p>
          <a:p>
            <a:pPr marL="0" lvl="0" indent="0" algn="ctr" rtl="0">
              <a:lnSpc>
                <a:spcPct val="17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endParaRPr sz="2000"/>
          </a:p>
          <a:p>
            <a:pPr marL="0" lvl="0" indent="0" algn="ctr" rtl="0">
              <a:lnSpc>
                <a:spcPct val="17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endParaRPr sz="2000"/>
          </a:p>
        </p:txBody>
      </p:sp>
      <p:pic>
        <p:nvPicPr>
          <p:cNvPr id="91" name="Google Shape;91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27517" y="5556731"/>
            <a:ext cx="11136962" cy="109728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Imagen 18">
            <a:extLst>
              <a:ext uri="{FF2B5EF4-FFF2-40B4-BE49-F238E27FC236}">
                <a16:creationId xmlns:a16="http://schemas.microsoft.com/office/drawing/2014/main" id="{9A4B5A09-EFB9-5512-2AC4-E9BF0353A03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41054" y="944140"/>
            <a:ext cx="2743200" cy="2743200"/>
          </a:xfrm>
          <a:prstGeom prst="rect">
            <a:avLst/>
          </a:prstGeom>
        </p:spPr>
      </p:pic>
      <p:pic>
        <p:nvPicPr>
          <p:cNvPr id="22" name="Imagen 21">
            <a:extLst>
              <a:ext uri="{FF2B5EF4-FFF2-40B4-BE49-F238E27FC236}">
                <a16:creationId xmlns:a16="http://schemas.microsoft.com/office/drawing/2014/main" id="{4C70EE73-B6D2-A7D5-6352-880387D1B66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77641" y="944140"/>
            <a:ext cx="2743200" cy="27432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5FF4E1F-E275-0430-CB7F-72DA0F684E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3826" y="-151882"/>
            <a:ext cx="11864348" cy="1325563"/>
          </a:xfrm>
        </p:spPr>
        <p:txBody>
          <a:bodyPr/>
          <a:lstStyle/>
          <a:p>
            <a:r>
              <a:rPr lang="en-GB"/>
              <a:t>SQ21_160_6 (6nm): Strain, GPA and plane counting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D684123-A109-0218-93F8-ED2F3737CDE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29186" y="3752055"/>
            <a:ext cx="3819245" cy="427659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900" b="1">
                <a:ea typeface="+mn-lt"/>
                <a:cs typeface="+mn-lt"/>
              </a:rPr>
              <a:t>GPA strain (</a:t>
            </a:r>
            <a:r>
              <a:rPr lang="en-US" sz="900" b="1" err="1">
                <a:ea typeface="+mn-lt"/>
                <a:cs typeface="+mn-lt"/>
              </a:rPr>
              <a:t>exx</a:t>
            </a:r>
            <a:r>
              <a:rPr lang="en-US" sz="900" b="1">
                <a:ea typeface="+mn-lt"/>
                <a:cs typeface="+mn-lt"/>
              </a:rPr>
              <a:t> and </a:t>
            </a:r>
            <a:r>
              <a:rPr lang="en-US" sz="900" b="1" err="1">
                <a:ea typeface="+mn-lt"/>
                <a:cs typeface="+mn-lt"/>
              </a:rPr>
              <a:t>eyy</a:t>
            </a:r>
            <a:r>
              <a:rPr lang="en-US" sz="900" b="1">
                <a:ea typeface="+mn-lt"/>
                <a:cs typeface="+mn-lt"/>
              </a:rPr>
              <a:t>):</a:t>
            </a:r>
          </a:p>
          <a:p>
            <a:pPr marL="0" indent="0">
              <a:buNone/>
            </a:pPr>
            <a:r>
              <a:rPr lang="en-US" sz="900">
                <a:ea typeface="+mn-lt"/>
                <a:cs typeface="+mn-lt"/>
              </a:rPr>
              <a:t>Cell parameter (</a:t>
            </a:r>
            <a:r>
              <a:rPr lang="en-US" sz="900" err="1">
                <a:ea typeface="+mn-lt"/>
                <a:cs typeface="+mn-lt"/>
              </a:rPr>
              <a:t>a_cell</a:t>
            </a:r>
            <a:r>
              <a:rPr lang="en-US" sz="900">
                <a:ea typeface="+mn-lt"/>
                <a:cs typeface="+mn-lt"/>
              </a:rPr>
              <a:t>) of QW and its standard deviation 5.437±0.002 Å</a:t>
            </a:r>
          </a:p>
          <a:p>
            <a:pPr marL="0" indent="0">
              <a:buNone/>
            </a:pPr>
            <a:r>
              <a:rPr lang="en-US" sz="900">
                <a:ea typeface="+mn-lt"/>
                <a:cs typeface="+mn-lt"/>
              </a:rPr>
              <a:t>Cell parameter (</a:t>
            </a:r>
            <a:r>
              <a:rPr lang="en-US" sz="900" err="1">
                <a:ea typeface="+mn-lt"/>
                <a:cs typeface="+mn-lt"/>
              </a:rPr>
              <a:t>a_cell</a:t>
            </a:r>
            <a:r>
              <a:rPr lang="en-US" sz="900">
                <a:ea typeface="+mn-lt"/>
                <a:cs typeface="+mn-lt"/>
              </a:rPr>
              <a:t>) of the buffer layer and its standard deviation 5.496±0.002 Å</a:t>
            </a:r>
          </a:p>
          <a:p>
            <a:pPr marL="0" indent="0">
              <a:buNone/>
            </a:pPr>
            <a:r>
              <a:rPr lang="en-US" sz="900">
                <a:ea typeface="+mn-lt"/>
                <a:cs typeface="+mn-lt"/>
              </a:rPr>
              <a:t>Dilatation of horizontal planes, in y direction: -1.7005±0.0003 %</a:t>
            </a:r>
          </a:p>
          <a:p>
            <a:pPr marL="0" indent="0">
              <a:buNone/>
            </a:pPr>
            <a:r>
              <a:rPr lang="en-US" sz="900">
                <a:ea typeface="+mn-lt"/>
                <a:cs typeface="+mn-lt"/>
              </a:rPr>
              <a:t>Dilatation of vertical planes, in x direction: -0.1026±0.0002 %</a:t>
            </a:r>
          </a:p>
          <a:p>
            <a:pPr marL="0" indent="0">
              <a:buNone/>
            </a:pPr>
            <a:r>
              <a:rPr lang="en-US" sz="900">
                <a:ea typeface="+mn-lt"/>
                <a:cs typeface="+mn-lt"/>
              </a:rPr>
              <a:t>Measure done in: 315000 pixels</a:t>
            </a:r>
          </a:p>
          <a:p>
            <a:pPr marL="0" indent="0">
              <a:buNone/>
            </a:pPr>
            <a:r>
              <a:rPr lang="en-US" sz="900">
                <a:ea typeface="+mn-lt"/>
                <a:cs typeface="+mn-lt"/>
              </a:rPr>
              <a:t>Experimental horizontal planes in the QW: 2.7011±0.0011 Å</a:t>
            </a:r>
          </a:p>
          <a:p>
            <a:pPr marL="0" indent="0">
              <a:buNone/>
            </a:pPr>
            <a:r>
              <a:rPr lang="en-US" sz="900">
                <a:ea typeface="+mn-lt"/>
                <a:cs typeface="+mn-lt"/>
              </a:rPr>
              <a:t>Experimental vertical planes in the QW: 1.9410 ±0.0008 Å</a:t>
            </a:r>
          </a:p>
          <a:p>
            <a:pPr marL="0" indent="0">
              <a:buNone/>
            </a:pPr>
            <a:r>
              <a:rPr lang="en-US" sz="900">
                <a:ea typeface="+mn-lt"/>
                <a:cs typeface="+mn-lt"/>
              </a:rPr>
              <a:t>Strain horizontal planes (</a:t>
            </a:r>
            <a:r>
              <a:rPr lang="en-US" sz="900" err="1">
                <a:ea typeface="+mn-lt"/>
                <a:cs typeface="+mn-lt"/>
              </a:rPr>
              <a:t>eyy</a:t>
            </a:r>
            <a:r>
              <a:rPr lang="en-US" sz="900">
                <a:ea typeface="+mn-lt"/>
                <a:cs typeface="+mn-lt"/>
              </a:rPr>
              <a:t>): -0.64±0.05 %</a:t>
            </a:r>
          </a:p>
          <a:p>
            <a:pPr marL="0" indent="0">
              <a:buNone/>
            </a:pPr>
            <a:r>
              <a:rPr lang="en-US" sz="900">
                <a:ea typeface="+mn-lt"/>
                <a:cs typeface="+mn-lt"/>
              </a:rPr>
              <a:t>Strain vertical planes (</a:t>
            </a:r>
            <a:r>
              <a:rPr lang="en-US" sz="900" err="1">
                <a:ea typeface="+mn-lt"/>
                <a:cs typeface="+mn-lt"/>
              </a:rPr>
              <a:t>exx</a:t>
            </a:r>
            <a:r>
              <a:rPr lang="en-US" sz="900">
                <a:ea typeface="+mn-lt"/>
                <a:cs typeface="+mn-lt"/>
              </a:rPr>
              <a:t>): 0.97±0.05 %</a:t>
            </a:r>
          </a:p>
          <a:p>
            <a:pPr marL="0" indent="0">
              <a:buNone/>
            </a:pPr>
            <a:r>
              <a:rPr lang="en-US" sz="900">
                <a:ea typeface="+mn-lt"/>
                <a:cs typeface="+mn-lt"/>
              </a:rPr>
              <a:t>Spacing between misfit dislocations every 973±529 planes</a:t>
            </a:r>
          </a:p>
          <a:p>
            <a:pPr marL="0" indent="0">
              <a:buNone/>
            </a:pPr>
            <a:r>
              <a:rPr lang="en-US" sz="900">
                <a:ea typeface="+mn-lt"/>
                <a:cs typeface="+mn-lt"/>
              </a:rPr>
              <a:t>Spacing between misfit dislocations of 0.19±0.10 µm</a:t>
            </a:r>
          </a:p>
          <a:p>
            <a:endParaRPr lang="en-GB" sz="900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1DF1B82B-6081-A4DF-FB3B-5DC7A796A036}"/>
              </a:ext>
            </a:extLst>
          </p:cNvPr>
          <p:cNvGrpSpPr/>
          <p:nvPr/>
        </p:nvGrpSpPr>
        <p:grpSpPr>
          <a:xfrm>
            <a:off x="10280315" y="938731"/>
            <a:ext cx="343276" cy="2835357"/>
            <a:chOff x="10817392" y="2603581"/>
            <a:chExt cx="343276" cy="2835357"/>
          </a:xfrm>
        </p:grpSpPr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B37EDEF1-536B-027A-3FA5-BD12FC04112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0800000">
              <a:off x="10841596" y="2603581"/>
              <a:ext cx="274894" cy="273724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D9AA0480-9AF7-915A-3B38-1BC73F6A5A69}"/>
                </a:ext>
              </a:extLst>
            </p:cNvPr>
            <p:cNvSpPr txBox="1"/>
            <p:nvPr/>
          </p:nvSpPr>
          <p:spPr>
            <a:xfrm rot="5400000">
              <a:off x="10746058" y="2701592"/>
              <a:ext cx="48122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600" b="1">
                  <a:latin typeface="Arial" panose="020B0604020202020204" pitchFamily="34" charset="0"/>
                  <a:cs typeface="Arial" panose="020B0604020202020204" pitchFamily="34" charset="0"/>
                </a:rPr>
                <a:t>5%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99EBBBBA-D287-0A16-D995-69833DFEFE67}"/>
                </a:ext>
              </a:extLst>
            </p:cNvPr>
            <p:cNvSpPr txBox="1"/>
            <p:nvPr/>
          </p:nvSpPr>
          <p:spPr>
            <a:xfrm rot="5400000">
              <a:off x="10716315" y="4994586"/>
              <a:ext cx="550151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600" b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-5%</a:t>
              </a:r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6FDAEB11-85BD-D654-1220-A25F8347419B}"/>
              </a:ext>
            </a:extLst>
          </p:cNvPr>
          <p:cNvGrpSpPr/>
          <p:nvPr/>
        </p:nvGrpSpPr>
        <p:grpSpPr>
          <a:xfrm>
            <a:off x="544343" y="1015784"/>
            <a:ext cx="1151488" cy="2671556"/>
            <a:chOff x="680930" y="5922855"/>
            <a:chExt cx="1649866" cy="873628"/>
          </a:xfrm>
        </p:grpSpPr>
        <p:grpSp>
          <p:nvGrpSpPr>
            <p:cNvPr id="33" name="Group 32">
              <a:extLst>
                <a:ext uri="{FF2B5EF4-FFF2-40B4-BE49-F238E27FC236}">
                  <a16:creationId xmlns:a16="http://schemas.microsoft.com/office/drawing/2014/main" id="{709F454F-BE8F-BF2F-CFA9-873630C43D99}"/>
                </a:ext>
              </a:extLst>
            </p:cNvPr>
            <p:cNvGrpSpPr/>
            <p:nvPr/>
          </p:nvGrpSpPr>
          <p:grpSpPr>
            <a:xfrm>
              <a:off x="702567" y="5922855"/>
              <a:ext cx="1586501" cy="829970"/>
              <a:chOff x="961244" y="5925402"/>
              <a:chExt cx="1586501" cy="829970"/>
            </a:xfrm>
          </p:grpSpPr>
          <p:sp>
            <p:nvSpPr>
              <p:cNvPr id="37" name="Rectangle 36">
                <a:extLst>
                  <a:ext uri="{FF2B5EF4-FFF2-40B4-BE49-F238E27FC236}">
                    <a16:creationId xmlns:a16="http://schemas.microsoft.com/office/drawing/2014/main" id="{F3991944-2803-D0F3-3F93-25C78DE7F9CC}"/>
                  </a:ext>
                </a:extLst>
              </p:cNvPr>
              <p:cNvSpPr/>
              <p:nvPr/>
            </p:nvSpPr>
            <p:spPr>
              <a:xfrm>
                <a:off x="961244" y="5925402"/>
                <a:ext cx="1586501" cy="829970"/>
              </a:xfrm>
              <a:prstGeom prst="rect">
                <a:avLst/>
              </a:prstGeom>
              <a:solidFill>
                <a:srgbClr val="B788B7"/>
              </a:solidFill>
              <a:ln>
                <a:solidFill>
                  <a:srgbClr val="B788B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GB"/>
              </a:p>
            </p:txBody>
          </p:sp>
          <p:sp>
            <p:nvSpPr>
              <p:cNvPr id="38" name="Rectangle 37">
                <a:extLst>
                  <a:ext uri="{FF2B5EF4-FFF2-40B4-BE49-F238E27FC236}">
                    <a16:creationId xmlns:a16="http://schemas.microsoft.com/office/drawing/2014/main" id="{18B664F8-8C37-6F41-F172-63910300BABE}"/>
                  </a:ext>
                </a:extLst>
              </p:cNvPr>
              <p:cNvSpPr/>
              <p:nvPr/>
            </p:nvSpPr>
            <p:spPr>
              <a:xfrm>
                <a:off x="961244" y="6208460"/>
                <a:ext cx="1586501" cy="293727"/>
              </a:xfrm>
              <a:prstGeom prst="rect">
                <a:avLst/>
              </a:prstGeom>
              <a:solidFill>
                <a:srgbClr val="13F529"/>
              </a:solidFill>
              <a:ln>
                <a:solidFill>
                  <a:srgbClr val="13F52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GB"/>
              </a:p>
            </p:txBody>
          </p:sp>
        </p:grp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F52C4D05-7F93-F73B-8865-CAEC0277BF53}"/>
                </a:ext>
              </a:extLst>
            </p:cNvPr>
            <p:cNvSpPr/>
            <p:nvPr/>
          </p:nvSpPr>
          <p:spPr>
            <a:xfrm>
              <a:off x="739648" y="5980807"/>
              <a:ext cx="1508378" cy="252638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es-ES" sz="1200" b="1"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Si</a:t>
              </a:r>
              <a:r>
                <a:rPr lang="es-ES" sz="1200" b="1" baseline="-25000"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0.69(±0.01)</a:t>
              </a:r>
              <a:r>
                <a:rPr lang="es-ES" sz="1200" b="1"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Ge</a:t>
              </a:r>
              <a:r>
                <a:rPr lang="es-ES" sz="1200" b="1" baseline="-25000"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0.31(±0.01)</a:t>
              </a:r>
              <a:endParaRPr lang="en-GB" sz="1200" b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330B58EF-5AB2-27FD-72C8-FFCA1C0E9E69}"/>
                </a:ext>
              </a:extLst>
            </p:cNvPr>
            <p:cNvSpPr/>
            <p:nvPr/>
          </p:nvSpPr>
          <p:spPr>
            <a:xfrm>
              <a:off x="745354" y="6264994"/>
              <a:ext cx="1585442" cy="252638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es-ES" sz="1200" b="1"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Si</a:t>
              </a:r>
              <a:r>
                <a:rPr lang="es-ES" sz="1200" b="1" baseline="-25000"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0.97(±0.01) </a:t>
              </a:r>
              <a:r>
                <a:rPr lang="es-ES" sz="1200" b="1"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Ge</a:t>
              </a:r>
              <a:r>
                <a:rPr lang="es-ES" sz="1200" b="1" baseline="-25000"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0.03(±0.01)</a:t>
              </a:r>
              <a:endParaRPr lang="en-GB" sz="1200" b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3672D010-F9F9-AC1E-9A39-2F8A1D7B7CFF}"/>
                </a:ext>
              </a:extLst>
            </p:cNvPr>
            <p:cNvSpPr/>
            <p:nvPr/>
          </p:nvSpPr>
          <p:spPr>
            <a:xfrm>
              <a:off x="680930" y="6543845"/>
              <a:ext cx="1608138" cy="252638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es-ES" sz="1200" b="1"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Si</a:t>
              </a:r>
              <a:r>
                <a:rPr lang="es-ES" sz="1200" b="1" baseline="-25000"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0.69(±0.01) </a:t>
              </a:r>
              <a:r>
                <a:rPr lang="es-ES" sz="1200" b="1"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Ge</a:t>
              </a:r>
              <a:r>
                <a:rPr lang="es-ES" sz="1200" b="1" baseline="-25000"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0.31(±0.01)</a:t>
              </a:r>
              <a:endParaRPr lang="en-GB" sz="1200" b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39" name="TextBox 49">
            <a:extLst>
              <a:ext uri="{FF2B5EF4-FFF2-40B4-BE49-F238E27FC236}">
                <a16:creationId xmlns:a16="http://schemas.microsoft.com/office/drawing/2014/main" id="{E08AF989-4EBF-F132-C82B-975C936024DD}"/>
              </a:ext>
            </a:extLst>
          </p:cNvPr>
          <p:cNvSpPr txBox="1"/>
          <p:nvPr/>
        </p:nvSpPr>
        <p:spPr>
          <a:xfrm>
            <a:off x="2194376" y="3379563"/>
            <a:ext cx="148262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s-ES" sz="14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STEM-HAADF</a:t>
            </a:r>
            <a:endParaRPr lang="en-GB" sz="1400" b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" name="Slide Number Placeholder 44">
            <a:extLst>
              <a:ext uri="{FF2B5EF4-FFF2-40B4-BE49-F238E27FC236}">
                <a16:creationId xmlns:a16="http://schemas.microsoft.com/office/drawing/2014/main" id="{FBB902E0-D648-15F1-35A1-D0C1A2C665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98618E-29F5-4AEA-93D4-083A45E554E6}" type="slidenum">
              <a:rPr lang="en-GB" smtClean="0"/>
              <a:t>2</a:t>
            </a:fld>
            <a:endParaRPr lang="en-GB"/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265D22CD-D280-2DFB-BA2C-CAF5AACD5F0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08747" y="946075"/>
            <a:ext cx="2743200" cy="2743200"/>
          </a:xfrm>
          <a:prstGeom prst="rect">
            <a:avLst/>
          </a:prstGeom>
        </p:spPr>
      </p:pic>
      <p:sp>
        <p:nvSpPr>
          <p:cNvPr id="10" name="TextBox 37">
            <a:extLst>
              <a:ext uri="{FF2B5EF4-FFF2-40B4-BE49-F238E27FC236}">
                <a16:creationId xmlns:a16="http://schemas.microsoft.com/office/drawing/2014/main" id="{E5C5E8BF-361F-8ECA-3CF3-2A0D3081C72A}"/>
              </a:ext>
            </a:extLst>
          </p:cNvPr>
          <p:cNvSpPr txBox="1"/>
          <p:nvPr/>
        </p:nvSpPr>
        <p:spPr>
          <a:xfrm>
            <a:off x="4618257" y="790243"/>
            <a:ext cx="682442" cy="58477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 sz="3200" b="1">
                <a:ln w="6350">
                  <a:solidFill>
                    <a:schemeClr val="tx1"/>
                  </a:solidFill>
                </a:ln>
                <a:solidFill>
                  <a:schemeClr val="bg1"/>
                </a:solidFill>
                <a:ea typeface="+mn-lt"/>
                <a:cs typeface="+mn-lt"/>
              </a:rPr>
              <a:t>ϵ</a:t>
            </a:r>
            <a:r>
              <a:rPr lang="en-US" sz="3200" b="1" baseline="-25000">
                <a:ln w="6350">
                  <a:solidFill>
                    <a:schemeClr val="tx1"/>
                  </a:solidFill>
                </a:ln>
                <a:solidFill>
                  <a:schemeClr val="bg1"/>
                </a:solidFill>
                <a:ea typeface="+mn-lt"/>
                <a:cs typeface="+mn-lt"/>
              </a:rPr>
              <a:t>xx</a:t>
            </a:r>
            <a:endParaRPr lang="en-US" sz="3200" b="1" baseline="-25000">
              <a:ln w="6350">
                <a:solidFill>
                  <a:schemeClr val="tx1"/>
                </a:solidFill>
              </a:ln>
              <a:solidFill>
                <a:schemeClr val="bg1"/>
              </a:solidFill>
              <a:cs typeface="Calibri"/>
            </a:endParaRPr>
          </a:p>
        </p:txBody>
      </p:sp>
      <p:sp>
        <p:nvSpPr>
          <p:cNvPr id="11" name="TextBox 38">
            <a:extLst>
              <a:ext uri="{FF2B5EF4-FFF2-40B4-BE49-F238E27FC236}">
                <a16:creationId xmlns:a16="http://schemas.microsoft.com/office/drawing/2014/main" id="{6DC69BAC-2446-29CA-B60A-277C52085BE0}"/>
              </a:ext>
            </a:extLst>
          </p:cNvPr>
          <p:cNvSpPr txBox="1"/>
          <p:nvPr/>
        </p:nvSpPr>
        <p:spPr>
          <a:xfrm>
            <a:off x="7450272" y="797533"/>
            <a:ext cx="682441" cy="58477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3200" b="1">
                <a:ln w="6350">
                  <a:solidFill>
                    <a:schemeClr val="tx1"/>
                  </a:solidFill>
                </a:ln>
                <a:solidFill>
                  <a:srgbClr val="FFFFFF"/>
                </a:solidFill>
              </a:rPr>
              <a:t>ϵ</a:t>
            </a:r>
            <a:r>
              <a:rPr lang="en-US" sz="3200" b="1" baseline="-25000" err="1">
                <a:ln w="6350">
                  <a:solidFill>
                    <a:schemeClr val="tx1"/>
                  </a:solidFill>
                </a:ln>
                <a:solidFill>
                  <a:srgbClr val="FFFFFF"/>
                </a:solidFill>
              </a:rPr>
              <a:t>yy</a:t>
            </a:r>
            <a:endParaRPr lang="en-US" sz="3200" b="1" baseline="-25000">
              <a:ln w="6350">
                <a:solidFill>
                  <a:schemeClr val="tx1"/>
                </a:solidFill>
              </a:ln>
              <a:solidFill>
                <a:srgbClr val="FFFFFF"/>
              </a:solidFill>
              <a:cs typeface="Calibri"/>
            </a:endParaRPr>
          </a:p>
        </p:txBody>
      </p:sp>
      <p:pic>
        <p:nvPicPr>
          <p:cNvPr id="23" name="Imagen 22" descr="Interfaz de usuario gráfica, Gráfico&#10;&#10;Descripción generada automáticamente">
            <a:extLst>
              <a:ext uri="{FF2B5EF4-FFF2-40B4-BE49-F238E27FC236}">
                <a16:creationId xmlns:a16="http://schemas.microsoft.com/office/drawing/2014/main" id="{1578155C-BED5-2FAA-E1AC-B4A98E1C819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83162" y="4264504"/>
            <a:ext cx="4712232" cy="2327856"/>
          </a:xfrm>
          <a:prstGeom prst="rect">
            <a:avLst/>
          </a:prstGeom>
        </p:spPr>
      </p:pic>
      <p:sp>
        <p:nvSpPr>
          <p:cNvPr id="25" name="CuadroTexto 24">
            <a:extLst>
              <a:ext uri="{FF2B5EF4-FFF2-40B4-BE49-F238E27FC236}">
                <a16:creationId xmlns:a16="http://schemas.microsoft.com/office/drawing/2014/main" id="{4FD28C57-E7E4-3351-5D76-CDE0352DE8A0}"/>
              </a:ext>
            </a:extLst>
          </p:cNvPr>
          <p:cNvSpPr txBox="1"/>
          <p:nvPr/>
        </p:nvSpPr>
        <p:spPr>
          <a:xfrm>
            <a:off x="1343581" y="3713542"/>
            <a:ext cx="26042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/>
              <a:t>Plane counting</a:t>
            </a:r>
          </a:p>
        </p:txBody>
      </p:sp>
      <p:sp>
        <p:nvSpPr>
          <p:cNvPr id="26" name="CuadroTexto 25">
            <a:extLst>
              <a:ext uri="{FF2B5EF4-FFF2-40B4-BE49-F238E27FC236}">
                <a16:creationId xmlns:a16="http://schemas.microsoft.com/office/drawing/2014/main" id="{593ADFC6-42FD-DB19-4B41-6B0FED014671}"/>
              </a:ext>
            </a:extLst>
          </p:cNvPr>
          <p:cNvSpPr txBox="1"/>
          <p:nvPr/>
        </p:nvSpPr>
        <p:spPr>
          <a:xfrm rot="5400000">
            <a:off x="10418264" y="2224108"/>
            <a:ext cx="10402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/>
              <a:t>GPA</a:t>
            </a:r>
          </a:p>
        </p:txBody>
      </p:sp>
      <p:cxnSp>
        <p:nvCxnSpPr>
          <p:cNvPr id="27" name="Conector recto 26">
            <a:extLst>
              <a:ext uri="{FF2B5EF4-FFF2-40B4-BE49-F238E27FC236}">
                <a16:creationId xmlns:a16="http://schemas.microsoft.com/office/drawing/2014/main" id="{9FBC8052-7D29-B0EA-3A68-517162C78C97}"/>
              </a:ext>
            </a:extLst>
          </p:cNvPr>
          <p:cNvCxnSpPr/>
          <p:nvPr/>
        </p:nvCxnSpPr>
        <p:spPr>
          <a:xfrm>
            <a:off x="9212441" y="4000597"/>
            <a:ext cx="0" cy="259176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Content Placeholder 5">
            <a:extLst>
              <a:ext uri="{FF2B5EF4-FFF2-40B4-BE49-F238E27FC236}">
                <a16:creationId xmlns:a16="http://schemas.microsoft.com/office/drawing/2014/main" id="{B8720BDC-70B6-6121-022F-EA15C277C269}"/>
              </a:ext>
            </a:extLst>
          </p:cNvPr>
          <p:cNvSpPr txBox="1">
            <a:spLocks/>
          </p:cNvSpPr>
          <p:nvPr/>
        </p:nvSpPr>
        <p:spPr>
          <a:xfrm>
            <a:off x="9448431" y="4106763"/>
            <a:ext cx="2558662" cy="288926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00000"/>
              </a:lnSpc>
              <a:spcBef>
                <a:spcPts val="400"/>
              </a:spcBef>
              <a:buFont typeface="Arial" panose="020B0604020202020204" pitchFamily="34" charset="0"/>
              <a:buNone/>
            </a:pPr>
            <a:r>
              <a:rPr lang="en-US" sz="1000" b="1">
                <a:ea typeface="+mn-lt"/>
                <a:cs typeface="+mn-lt"/>
              </a:rPr>
              <a:t>Plane counting strain (</a:t>
            </a:r>
            <a:r>
              <a:rPr lang="en-US" sz="1000" b="1" err="1">
                <a:ea typeface="+mn-lt"/>
                <a:cs typeface="+mn-lt"/>
              </a:rPr>
              <a:t>exx</a:t>
            </a:r>
            <a:r>
              <a:rPr lang="en-US" sz="1000" b="1">
                <a:ea typeface="+mn-lt"/>
                <a:cs typeface="+mn-lt"/>
              </a:rPr>
              <a:t>):</a:t>
            </a:r>
            <a:endParaRPr lang="en-GB" sz="1000" b="1">
              <a:ea typeface="+mn-lt"/>
              <a:cs typeface="+mn-lt"/>
            </a:endParaRPr>
          </a:p>
          <a:p>
            <a:pPr marL="0" indent="0" algn="just">
              <a:lnSpc>
                <a:spcPct val="100000"/>
              </a:lnSpc>
              <a:spcBef>
                <a:spcPts val="400"/>
              </a:spcBef>
              <a:buFont typeface="Arial" panose="020B0604020202020204" pitchFamily="34" charset="0"/>
              <a:buNone/>
            </a:pPr>
            <a:r>
              <a:rPr lang="en-US" sz="1000">
                <a:ea typeface="+mn-lt"/>
                <a:cs typeface="+mn-lt"/>
              </a:rPr>
              <a:t>Dilatation of vertical planes, in x direction: -0.08±0.04 %</a:t>
            </a:r>
          </a:p>
          <a:p>
            <a:pPr marL="0" indent="0" algn="just">
              <a:lnSpc>
                <a:spcPct val="100000"/>
              </a:lnSpc>
              <a:spcBef>
                <a:spcPts val="400"/>
              </a:spcBef>
              <a:buFont typeface="Arial" panose="020B0604020202020204" pitchFamily="34" charset="0"/>
              <a:buNone/>
            </a:pPr>
            <a:r>
              <a:rPr lang="en-US" sz="1000">
                <a:ea typeface="+mn-lt"/>
                <a:cs typeface="+mn-lt"/>
              </a:rPr>
              <a:t>Experimental vertical planes in the QW: 1.9415±0.0012 Å</a:t>
            </a:r>
          </a:p>
          <a:p>
            <a:pPr marL="0" indent="0" algn="just">
              <a:lnSpc>
                <a:spcPct val="100000"/>
              </a:lnSpc>
              <a:spcBef>
                <a:spcPts val="400"/>
              </a:spcBef>
              <a:buFont typeface="Arial" panose="020B0604020202020204" pitchFamily="34" charset="0"/>
              <a:buNone/>
            </a:pPr>
            <a:r>
              <a:rPr lang="en-US" sz="1000">
                <a:ea typeface="+mn-lt"/>
                <a:cs typeface="+mn-lt"/>
              </a:rPr>
              <a:t>Strain vertical planes (</a:t>
            </a:r>
            <a:r>
              <a:rPr lang="en-US" sz="1000" err="1">
                <a:ea typeface="+mn-lt"/>
                <a:cs typeface="+mn-lt"/>
              </a:rPr>
              <a:t>exx</a:t>
            </a:r>
            <a:r>
              <a:rPr lang="en-US" sz="1000">
                <a:ea typeface="+mn-lt"/>
                <a:cs typeface="+mn-lt"/>
              </a:rPr>
              <a:t>): 1.00±0.07 %</a:t>
            </a:r>
          </a:p>
          <a:p>
            <a:pPr marL="0" indent="0" algn="just">
              <a:lnSpc>
                <a:spcPct val="100000"/>
              </a:lnSpc>
              <a:spcBef>
                <a:spcPts val="400"/>
              </a:spcBef>
              <a:buFont typeface="Arial" panose="020B0604020202020204" pitchFamily="34" charset="0"/>
              <a:buNone/>
            </a:pPr>
            <a:r>
              <a:rPr lang="en-US" sz="1000">
                <a:ea typeface="+mn-lt"/>
                <a:cs typeface="+mn-lt"/>
              </a:rPr>
              <a:t>Spacing between misfit dislocations every 1302±1208 planes</a:t>
            </a:r>
          </a:p>
          <a:p>
            <a:pPr marL="0" indent="0" algn="just">
              <a:lnSpc>
                <a:spcPct val="100000"/>
              </a:lnSpc>
              <a:spcBef>
                <a:spcPts val="400"/>
              </a:spcBef>
              <a:buNone/>
            </a:pPr>
            <a:r>
              <a:rPr lang="en-US" sz="1000">
                <a:ea typeface="+mn-lt"/>
                <a:cs typeface="+mn-lt"/>
              </a:rPr>
              <a:t>Spacing between misfit dislocations of 0.25±0.23 µm</a:t>
            </a:r>
          </a:p>
          <a:p>
            <a:pPr marL="0" indent="0" algn="just">
              <a:lnSpc>
                <a:spcPct val="100000"/>
              </a:lnSpc>
              <a:spcBef>
                <a:spcPts val="400"/>
              </a:spcBef>
              <a:buFont typeface="Arial" panose="020B0604020202020204" pitchFamily="34" charset="0"/>
              <a:buNone/>
            </a:pPr>
            <a:endParaRPr lang="en-US" sz="1000">
              <a:ea typeface="+mn-lt"/>
              <a:cs typeface="+mn-lt"/>
            </a:endParaRPr>
          </a:p>
        </p:txBody>
      </p:sp>
      <p:cxnSp>
        <p:nvCxnSpPr>
          <p:cNvPr id="29" name="Straight Arrow Connector 39">
            <a:extLst>
              <a:ext uri="{FF2B5EF4-FFF2-40B4-BE49-F238E27FC236}">
                <a16:creationId xmlns:a16="http://schemas.microsoft.com/office/drawing/2014/main" id="{56DB2B5E-AE15-0360-D119-E8D4012F3CE1}"/>
              </a:ext>
            </a:extLst>
          </p:cNvPr>
          <p:cNvCxnSpPr>
            <a:cxnSpLocks/>
          </p:cNvCxnSpPr>
          <p:nvPr/>
        </p:nvCxnSpPr>
        <p:spPr>
          <a:xfrm>
            <a:off x="3996071" y="3356264"/>
            <a:ext cx="436060" cy="28759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40">
            <a:extLst>
              <a:ext uri="{FF2B5EF4-FFF2-40B4-BE49-F238E27FC236}">
                <a16:creationId xmlns:a16="http://schemas.microsoft.com/office/drawing/2014/main" id="{0CAAD5B5-3A83-12AE-10F1-2B09BC2EA49F}"/>
              </a:ext>
            </a:extLst>
          </p:cNvPr>
          <p:cNvCxnSpPr>
            <a:cxnSpLocks/>
          </p:cNvCxnSpPr>
          <p:nvPr/>
        </p:nvCxnSpPr>
        <p:spPr>
          <a:xfrm flipV="1">
            <a:off x="4010481" y="2904894"/>
            <a:ext cx="26831" cy="459355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49">
            <a:extLst>
              <a:ext uri="{FF2B5EF4-FFF2-40B4-BE49-F238E27FC236}">
                <a16:creationId xmlns:a16="http://schemas.microsoft.com/office/drawing/2014/main" id="{1D6FDDA9-392D-0D24-42A8-680A63A43E9E}"/>
              </a:ext>
            </a:extLst>
          </p:cNvPr>
          <p:cNvSpPr txBox="1"/>
          <p:nvPr/>
        </p:nvSpPr>
        <p:spPr>
          <a:xfrm>
            <a:off x="3996071" y="3337165"/>
            <a:ext cx="6492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s-ES" sz="16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  <a:endParaRPr lang="en-GB" sz="1600" b="1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49">
            <a:extLst>
              <a:ext uri="{FF2B5EF4-FFF2-40B4-BE49-F238E27FC236}">
                <a16:creationId xmlns:a16="http://schemas.microsoft.com/office/drawing/2014/main" id="{55A36A23-8A76-F9D1-195B-29A71242F142}"/>
              </a:ext>
            </a:extLst>
          </p:cNvPr>
          <p:cNvSpPr txBox="1"/>
          <p:nvPr/>
        </p:nvSpPr>
        <p:spPr>
          <a:xfrm>
            <a:off x="3539550" y="2834562"/>
            <a:ext cx="6492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s-ES" sz="16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</a:t>
            </a:r>
            <a:endParaRPr lang="en-GB" sz="1600" b="1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43" name="Straight Arrow Connector 34">
            <a:extLst>
              <a:ext uri="{FF2B5EF4-FFF2-40B4-BE49-F238E27FC236}">
                <a16:creationId xmlns:a16="http://schemas.microsoft.com/office/drawing/2014/main" id="{D0F38544-37BE-5715-4ED7-FB065A094579}"/>
              </a:ext>
            </a:extLst>
          </p:cNvPr>
          <p:cNvCxnSpPr>
            <a:cxnSpLocks/>
          </p:cNvCxnSpPr>
          <p:nvPr/>
        </p:nvCxnSpPr>
        <p:spPr>
          <a:xfrm>
            <a:off x="2160489" y="1863724"/>
            <a:ext cx="4878" cy="355824"/>
          </a:xfrm>
          <a:prstGeom prst="straightConnector1">
            <a:avLst/>
          </a:prstGeom>
          <a:ln w="28575">
            <a:solidFill>
              <a:schemeClr val="bg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35">
            <a:extLst>
              <a:ext uri="{FF2B5EF4-FFF2-40B4-BE49-F238E27FC236}">
                <a16:creationId xmlns:a16="http://schemas.microsoft.com/office/drawing/2014/main" id="{E9AFBE69-3EFD-552B-EE84-94B698F52FFC}"/>
              </a:ext>
            </a:extLst>
          </p:cNvPr>
          <p:cNvSpPr txBox="1"/>
          <p:nvPr/>
        </p:nvSpPr>
        <p:spPr>
          <a:xfrm>
            <a:off x="2219106" y="1905921"/>
            <a:ext cx="143585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6.9 nm</a:t>
            </a:r>
          </a:p>
        </p:txBody>
      </p:sp>
    </p:spTree>
    <p:extLst>
      <p:ext uri="{BB962C8B-B14F-4D97-AF65-F5344CB8AC3E}">
        <p14:creationId xmlns:p14="http://schemas.microsoft.com/office/powerpoint/2010/main" val="6671192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" name="Objeto 22">
            <a:extLst>
              <a:ext uri="{FF2B5EF4-FFF2-40B4-BE49-F238E27FC236}">
                <a16:creationId xmlns:a16="http://schemas.microsoft.com/office/drawing/2014/main" id="{88FCDE80-FE48-1C1E-47D6-5B4467B1ADC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33882145"/>
              </p:ext>
            </p:extLst>
          </p:nvPr>
        </p:nvGraphicFramePr>
        <p:xfrm>
          <a:off x="7220630" y="884770"/>
          <a:ext cx="4981497" cy="352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Graph" r:id="rId2" imgW="4276800" imgH="3025440" progId="Origin50.Graph">
                  <p:embed/>
                </p:oleObj>
              </mc:Choice>
              <mc:Fallback>
                <p:oleObj name="Graph" r:id="rId2" imgW="4276800" imgH="3025440" progId="Origin50.Graph">
                  <p:embed/>
                  <p:pic>
                    <p:nvPicPr>
                      <p:cNvPr id="23" name="Objeto 22">
                        <a:extLst>
                          <a:ext uri="{FF2B5EF4-FFF2-40B4-BE49-F238E27FC236}">
                            <a16:creationId xmlns:a16="http://schemas.microsoft.com/office/drawing/2014/main" id="{88FCDE80-FE48-1C1E-47D6-5B4467B1ADC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7220630" y="884770"/>
                        <a:ext cx="4981497" cy="3524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5" name="Imagen 24">
            <a:extLst>
              <a:ext uri="{FF2B5EF4-FFF2-40B4-BE49-F238E27FC236}">
                <a16:creationId xmlns:a16="http://schemas.microsoft.com/office/drawing/2014/main" id="{150BA3E6-93BD-7B7E-6A27-AF89378D59C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92449" y="1154214"/>
            <a:ext cx="3232800" cy="3232800"/>
          </a:xfrm>
          <a:prstGeom prst="rect">
            <a:avLst/>
          </a:prstGeom>
        </p:spPr>
      </p:pic>
      <p:pic>
        <p:nvPicPr>
          <p:cNvPr id="22" name="Imagen 21">
            <a:extLst>
              <a:ext uri="{FF2B5EF4-FFF2-40B4-BE49-F238E27FC236}">
                <a16:creationId xmlns:a16="http://schemas.microsoft.com/office/drawing/2014/main" id="{90BADD5B-2450-6AE9-28F3-6CCC68275E0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5786" y="1154214"/>
            <a:ext cx="3232800" cy="32328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C29FE33-6C85-63A3-4687-F222760DF0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1960" y="-102235"/>
            <a:ext cx="12105640" cy="1325563"/>
          </a:xfrm>
        </p:spPr>
        <p:txBody>
          <a:bodyPr/>
          <a:lstStyle/>
          <a:p>
            <a:r>
              <a:rPr lang="en-GB"/>
              <a:t>Thickness calculation: SQ21_160_6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7C40D-12C5-63CB-2A88-B4AE3FD9CB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77542" y="4737541"/>
            <a:ext cx="10963275" cy="1835115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sz="2800">
                <a:ea typeface="+mn-lt"/>
                <a:cs typeface="+mn-lt"/>
              </a:rPr>
              <a:t>-Dilatation of horizontal planes, in y direction: -1.7005±0.0003 %</a:t>
            </a:r>
          </a:p>
          <a:p>
            <a:pPr marL="0" indent="0">
              <a:buNone/>
            </a:pPr>
            <a:r>
              <a:rPr lang="en-US" sz="2800">
                <a:ea typeface="+mn-lt"/>
                <a:cs typeface="+mn-lt"/>
              </a:rPr>
              <a:t>-Experimental horizontal planes in the QW: 2.7011±0.0011 Å</a:t>
            </a:r>
          </a:p>
          <a:p>
            <a:pPr marL="0" indent="0">
              <a:buNone/>
            </a:pPr>
            <a:r>
              <a:rPr lang="en-US">
                <a:ea typeface="+mn-lt"/>
                <a:cs typeface="+mn-lt"/>
              </a:rPr>
              <a:t>-4 measurements done, two of 25 (25*2.7011 -&gt; 6.7524nm) planes counted, and two of 26 (26*2.7011 -&gt; 7.02286nm), which average 6.8878nm, with an error of two counted (002) planes = 2*2.7011= 5.4022Å </a:t>
            </a:r>
            <a:r>
              <a:rPr lang="en-US">
                <a:ea typeface="+mn-lt"/>
                <a:cs typeface="+mn-lt"/>
                <a:sym typeface="Wingdings" panose="05000000000000000000" pitchFamily="2" charset="2"/>
              </a:rPr>
              <a:t> </a:t>
            </a:r>
            <a:r>
              <a:rPr lang="en-US" b="1">
                <a:ea typeface="+mn-lt"/>
                <a:cs typeface="+mn-lt"/>
                <a:sym typeface="Wingdings" panose="05000000000000000000" pitchFamily="2" charset="2"/>
              </a:rPr>
              <a:t>thickness = 6.9</a:t>
            </a:r>
            <a:r>
              <a:rPr lang="en-US" sz="2800" b="1">
                <a:ea typeface="+mn-lt"/>
                <a:cs typeface="+mn-lt"/>
              </a:rPr>
              <a:t>±0.5nm</a:t>
            </a:r>
          </a:p>
          <a:p>
            <a:endParaRPr lang="en-GB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8FB751C7-2464-96C1-3BDA-974C095674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599A3-F559-4B56-A33D-55D96D572169}" type="slidenum">
              <a:rPr lang="en-GB" smtClean="0"/>
              <a:t>3</a:t>
            </a:fld>
            <a:endParaRPr lang="en-GB"/>
          </a:p>
        </p:txBody>
      </p:sp>
      <p:sp>
        <p:nvSpPr>
          <p:cNvPr id="8" name="Rectángulo 7">
            <a:extLst>
              <a:ext uri="{FF2B5EF4-FFF2-40B4-BE49-F238E27FC236}">
                <a16:creationId xmlns:a16="http://schemas.microsoft.com/office/drawing/2014/main" id="{62D67030-9565-89C9-2EF8-AAF0DD362A2B}"/>
              </a:ext>
            </a:extLst>
          </p:cNvPr>
          <p:cNvSpPr/>
          <p:nvPr/>
        </p:nvSpPr>
        <p:spPr>
          <a:xfrm>
            <a:off x="1798805" y="2126077"/>
            <a:ext cx="681275" cy="681275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9" name="Conector recto 8">
            <a:extLst>
              <a:ext uri="{FF2B5EF4-FFF2-40B4-BE49-F238E27FC236}">
                <a16:creationId xmlns:a16="http://schemas.microsoft.com/office/drawing/2014/main" id="{B831D548-E240-0977-2102-5A5EB731FB77}"/>
              </a:ext>
            </a:extLst>
          </p:cNvPr>
          <p:cNvCxnSpPr/>
          <p:nvPr/>
        </p:nvCxnSpPr>
        <p:spPr>
          <a:xfrm>
            <a:off x="4523735" y="2854266"/>
            <a:ext cx="1778000" cy="0"/>
          </a:xfrm>
          <a:prstGeom prst="line">
            <a:avLst/>
          </a:prstGeom>
          <a:ln w="19050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Conector recto 9">
            <a:extLst>
              <a:ext uri="{FF2B5EF4-FFF2-40B4-BE49-F238E27FC236}">
                <a16:creationId xmlns:a16="http://schemas.microsoft.com/office/drawing/2014/main" id="{E00BD9D1-A477-D165-2993-9D9027B4CAFE}"/>
              </a:ext>
            </a:extLst>
          </p:cNvPr>
          <p:cNvCxnSpPr/>
          <p:nvPr/>
        </p:nvCxnSpPr>
        <p:spPr>
          <a:xfrm>
            <a:off x="4522896" y="2770614"/>
            <a:ext cx="1778000" cy="0"/>
          </a:xfrm>
          <a:prstGeom prst="line">
            <a:avLst/>
          </a:prstGeom>
          <a:ln w="19050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CuadroTexto 10">
            <a:extLst>
              <a:ext uri="{FF2B5EF4-FFF2-40B4-BE49-F238E27FC236}">
                <a16:creationId xmlns:a16="http://schemas.microsoft.com/office/drawing/2014/main" id="{2D102AB1-DDF9-6560-6746-B86A5B9B3A01}"/>
              </a:ext>
            </a:extLst>
          </p:cNvPr>
          <p:cNvSpPr txBox="1"/>
          <p:nvPr/>
        </p:nvSpPr>
        <p:spPr>
          <a:xfrm>
            <a:off x="6157363" y="2643172"/>
            <a:ext cx="10363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b="1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 plane (002)</a:t>
            </a:r>
          </a:p>
        </p:txBody>
      </p:sp>
      <p:sp>
        <p:nvSpPr>
          <p:cNvPr id="12" name="Rectángulo 11">
            <a:extLst>
              <a:ext uri="{FF2B5EF4-FFF2-40B4-BE49-F238E27FC236}">
                <a16:creationId xmlns:a16="http://schemas.microsoft.com/office/drawing/2014/main" id="{7E4A9C35-EBA8-5E33-A05F-2720298E724C}"/>
              </a:ext>
            </a:extLst>
          </p:cNvPr>
          <p:cNvSpPr/>
          <p:nvPr/>
        </p:nvSpPr>
        <p:spPr>
          <a:xfrm>
            <a:off x="5412735" y="1289244"/>
            <a:ext cx="217488" cy="296274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3" name="Conector recto 12">
            <a:extLst>
              <a:ext uri="{FF2B5EF4-FFF2-40B4-BE49-F238E27FC236}">
                <a16:creationId xmlns:a16="http://schemas.microsoft.com/office/drawing/2014/main" id="{05D245E6-2370-45F8-FECF-E190D27A4F71}"/>
              </a:ext>
            </a:extLst>
          </p:cNvPr>
          <p:cNvCxnSpPr/>
          <p:nvPr/>
        </p:nvCxnSpPr>
        <p:spPr>
          <a:xfrm>
            <a:off x="4632479" y="3734194"/>
            <a:ext cx="1778000" cy="0"/>
          </a:xfrm>
          <a:prstGeom prst="line">
            <a:avLst/>
          </a:prstGeom>
          <a:ln w="28575">
            <a:solidFill>
              <a:schemeClr val="accent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Conector recto 13">
            <a:extLst>
              <a:ext uri="{FF2B5EF4-FFF2-40B4-BE49-F238E27FC236}">
                <a16:creationId xmlns:a16="http://schemas.microsoft.com/office/drawing/2014/main" id="{60E58BEA-C7A9-1B61-CAF0-20CB8F809023}"/>
              </a:ext>
            </a:extLst>
          </p:cNvPr>
          <p:cNvCxnSpPr/>
          <p:nvPr/>
        </p:nvCxnSpPr>
        <p:spPr>
          <a:xfrm>
            <a:off x="4632479" y="1802266"/>
            <a:ext cx="1778000" cy="0"/>
          </a:xfrm>
          <a:prstGeom prst="line">
            <a:avLst/>
          </a:prstGeom>
          <a:ln w="28575">
            <a:solidFill>
              <a:schemeClr val="accent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onector recto de flecha 14">
            <a:extLst>
              <a:ext uri="{FF2B5EF4-FFF2-40B4-BE49-F238E27FC236}">
                <a16:creationId xmlns:a16="http://schemas.microsoft.com/office/drawing/2014/main" id="{84026D5E-EF64-3A6E-5D2D-E1A0110B2F74}"/>
              </a:ext>
            </a:extLst>
          </p:cNvPr>
          <p:cNvCxnSpPr/>
          <p:nvPr/>
        </p:nvCxnSpPr>
        <p:spPr>
          <a:xfrm flipV="1">
            <a:off x="5945221" y="1339257"/>
            <a:ext cx="0" cy="296274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CuadroTexto 15">
            <a:extLst>
              <a:ext uri="{FF2B5EF4-FFF2-40B4-BE49-F238E27FC236}">
                <a16:creationId xmlns:a16="http://schemas.microsoft.com/office/drawing/2014/main" id="{C2E0A0FE-2443-9B17-6706-14AD885F560B}"/>
              </a:ext>
            </a:extLst>
          </p:cNvPr>
          <p:cNvSpPr txBox="1"/>
          <p:nvPr/>
        </p:nvSpPr>
        <p:spPr>
          <a:xfrm>
            <a:off x="3949883" y="1813149"/>
            <a:ext cx="12566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b="1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26 planes (002)</a:t>
            </a:r>
          </a:p>
        </p:txBody>
      </p:sp>
      <p:sp>
        <p:nvSpPr>
          <p:cNvPr id="17" name="CuadroTexto 16">
            <a:extLst>
              <a:ext uri="{FF2B5EF4-FFF2-40B4-BE49-F238E27FC236}">
                <a16:creationId xmlns:a16="http://schemas.microsoft.com/office/drawing/2014/main" id="{0BEFA914-C177-DA34-1320-E40759A84F0C}"/>
              </a:ext>
            </a:extLst>
          </p:cNvPr>
          <p:cNvSpPr txBox="1"/>
          <p:nvPr/>
        </p:nvSpPr>
        <p:spPr>
          <a:xfrm>
            <a:off x="9135861" y="2419827"/>
            <a:ext cx="10363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b="1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 plane (002)</a:t>
            </a:r>
          </a:p>
        </p:txBody>
      </p:sp>
      <p:sp>
        <p:nvSpPr>
          <p:cNvPr id="18" name="CuadroTexto 17">
            <a:extLst>
              <a:ext uri="{FF2B5EF4-FFF2-40B4-BE49-F238E27FC236}">
                <a16:creationId xmlns:a16="http://schemas.microsoft.com/office/drawing/2014/main" id="{5258252F-9F67-60FD-B7A5-0E714C72A774}"/>
              </a:ext>
            </a:extLst>
          </p:cNvPr>
          <p:cNvSpPr txBox="1"/>
          <p:nvPr/>
        </p:nvSpPr>
        <p:spPr>
          <a:xfrm>
            <a:off x="9247490" y="1547807"/>
            <a:ext cx="10363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b="1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26 planes (002)</a:t>
            </a:r>
          </a:p>
        </p:txBody>
      </p:sp>
      <p:cxnSp>
        <p:nvCxnSpPr>
          <p:cNvPr id="19" name="Conector recto de flecha 18">
            <a:extLst>
              <a:ext uri="{FF2B5EF4-FFF2-40B4-BE49-F238E27FC236}">
                <a16:creationId xmlns:a16="http://schemas.microsoft.com/office/drawing/2014/main" id="{09FA4E2B-E281-07A7-58C8-6D5AA824FBB5}"/>
              </a:ext>
            </a:extLst>
          </p:cNvPr>
          <p:cNvCxnSpPr>
            <a:cxnSpLocks/>
            <a:stCxn id="18" idx="1"/>
          </p:cNvCxnSpPr>
          <p:nvPr/>
        </p:nvCxnSpPr>
        <p:spPr>
          <a:xfrm flipH="1">
            <a:off x="8902182" y="1809417"/>
            <a:ext cx="345308" cy="0"/>
          </a:xfrm>
          <a:prstGeom prst="straightConnector1">
            <a:avLst/>
          </a:prstGeom>
          <a:ln w="19050">
            <a:solidFill>
              <a:schemeClr val="accent2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Conector recto de flecha 19">
            <a:extLst>
              <a:ext uri="{FF2B5EF4-FFF2-40B4-BE49-F238E27FC236}">
                <a16:creationId xmlns:a16="http://schemas.microsoft.com/office/drawing/2014/main" id="{921207FD-4AC0-C2EA-D4DD-864A39BDE0DB}"/>
              </a:ext>
            </a:extLst>
          </p:cNvPr>
          <p:cNvCxnSpPr>
            <a:cxnSpLocks/>
            <a:stCxn id="18" idx="3"/>
          </p:cNvCxnSpPr>
          <p:nvPr/>
        </p:nvCxnSpPr>
        <p:spPr>
          <a:xfrm>
            <a:off x="10283810" y="1809417"/>
            <a:ext cx="311705" cy="0"/>
          </a:xfrm>
          <a:prstGeom prst="straightConnector1">
            <a:avLst/>
          </a:prstGeom>
          <a:ln w="19050">
            <a:solidFill>
              <a:schemeClr val="accent2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Rectángulo 7">
            <a:extLst>
              <a:ext uri="{FF2B5EF4-FFF2-40B4-BE49-F238E27FC236}">
                <a16:creationId xmlns:a16="http://schemas.microsoft.com/office/drawing/2014/main" id="{7F5FB05F-F85E-A11E-8F84-5603B3ACAFE6}"/>
              </a:ext>
            </a:extLst>
          </p:cNvPr>
          <p:cNvSpPr/>
          <p:nvPr/>
        </p:nvSpPr>
        <p:spPr>
          <a:xfrm>
            <a:off x="3990731" y="1157114"/>
            <a:ext cx="3230682" cy="3230682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6524187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339</Words>
  <Application>Microsoft Office PowerPoint</Application>
  <PresentationFormat>Widescreen</PresentationFormat>
  <Paragraphs>48</Paragraphs>
  <Slides>3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Graph</vt:lpstr>
      <vt:lpstr>Si - SiGe - SQ21_160_5,6,7 </vt:lpstr>
      <vt:lpstr>SQ21_160_6 (6nm): Strain, GPA and plane counting</vt:lpstr>
      <vt:lpstr>Thickness calculation: SQ21_160_6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Si - SiGe - SQ21_160_5,6,7 </dc:title>
  <dc:creator>Marc Botifoll</dc:creator>
  <cp:lastModifiedBy>Davide Degli Esposti</cp:lastModifiedBy>
  <cp:revision>6</cp:revision>
  <dcterms:created xsi:type="dcterms:W3CDTF">2022-10-05T16:58:07Z</dcterms:created>
  <dcterms:modified xsi:type="dcterms:W3CDTF">2023-07-15T09:04:41Z</dcterms:modified>
</cp:coreProperties>
</file>